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3,900 transactional records to uncover key insights into spending patterns, customer segments, product preferences, and subscription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052" y="479227"/>
            <a:ext cx="8315087" cy="543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Business Recommendations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052" y="1369695"/>
            <a:ext cx="1341429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actions derived from the data analysis to drive growth and improve profitability.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8052" y="1842968"/>
            <a:ext cx="694968" cy="1042511"/>
          </a:xfrm>
          <a:prstGeom prst="roundRect">
            <a:avLst>
              <a:gd name="adj" fmla="val 36003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25222" y="2233851"/>
            <a:ext cx="260628" cy="2606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6732" y="2016681"/>
            <a:ext cx="2207776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476732" y="2392323"/>
            <a:ext cx="1254561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subscriber base, especially targeting repeat buyers.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8052" y="3059192"/>
            <a:ext cx="694968" cy="1042511"/>
          </a:xfrm>
          <a:prstGeom prst="roundRect">
            <a:avLst>
              <a:gd name="adj" fmla="val 36003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222" y="3450074"/>
            <a:ext cx="260628" cy="2606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76732" y="3232904"/>
            <a:ext cx="313801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476732" y="3608546"/>
            <a:ext cx="1254561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rewards to move returning customers into the highly valuable "Loyal" segment.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608052" y="4275415"/>
            <a:ext cx="694968" cy="1042511"/>
          </a:xfrm>
          <a:prstGeom prst="roundRect">
            <a:avLst>
              <a:gd name="adj" fmla="val 36003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222" y="4666297"/>
            <a:ext cx="260628" cy="2606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76732" y="4449128"/>
            <a:ext cx="219134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1476732" y="4824770"/>
            <a:ext cx="1254561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campaigns on high-revenue age groups (Young Adult, Middle-aged) and Express Shipping users.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08052" y="5491639"/>
            <a:ext cx="694968" cy="1042511"/>
          </a:xfrm>
          <a:prstGeom prst="roundRect">
            <a:avLst>
              <a:gd name="adj" fmla="val 36003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222" y="5882521"/>
            <a:ext cx="260628" cy="26062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476732" y="5665351"/>
            <a:ext cx="220432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1476732" y="6040993"/>
            <a:ext cx="1254561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(Gloves, Sandals) and best-sellers in marketing campaigns.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608052" y="6707862"/>
            <a:ext cx="694968" cy="1042511"/>
          </a:xfrm>
          <a:prstGeom prst="roundRect">
            <a:avLst>
              <a:gd name="adj" fmla="val 36003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5222" y="7098744"/>
            <a:ext cx="260628" cy="26062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476732" y="6881574"/>
            <a:ext cx="2607826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1476732" y="7257217"/>
            <a:ext cx="1254561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Carefully review the discount strategy to balance sales boosts with margin control, given the high discount dependency of some products.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8211"/>
            <a:ext cx="10574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Scope and Dataset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3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85110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Guide strategic business decisions by analyzing customer shopping behavior across various product categories.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128968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4473059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4412456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includes 3,900 rows and 18 columns of transactional data.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2203966"/>
            <a:ext cx="32687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Analyzed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239828" y="2813447"/>
            <a:ext cx="3688675" cy="1821537"/>
          </a:xfrm>
          <a:prstGeom prst="roundRect">
            <a:avLst>
              <a:gd name="adj" fmla="val 8032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09348" y="2813447"/>
            <a:ext cx="121920" cy="1821537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6588562" y="3070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8562" y="3651885"/>
            <a:ext cx="30826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Gender, Location, Subscription Status.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55317" y="2813447"/>
            <a:ext cx="3688794" cy="1821537"/>
          </a:xfrm>
          <a:prstGeom prst="roundRect">
            <a:avLst>
              <a:gd name="adj" fmla="val 8032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10124837" y="2813447"/>
            <a:ext cx="121920" cy="1821537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5" name="Text 12"/>
          <p:cNvSpPr/>
          <p:nvPr/>
        </p:nvSpPr>
        <p:spPr>
          <a:xfrm>
            <a:off x="10504051" y="3070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504051" y="3651885"/>
            <a:ext cx="30827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Item, Category, Amount, Season, Size, Color.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39828" y="4861798"/>
            <a:ext cx="3688675" cy="2184440"/>
          </a:xfrm>
          <a:prstGeom prst="roundRect">
            <a:avLst>
              <a:gd name="adj" fmla="val 669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209348" y="4861798"/>
            <a:ext cx="121920" cy="218444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6588562" y="5119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Behavior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6588562" y="5700236"/>
            <a:ext cx="30826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Discount, Promo Code, Previous Purchases, Review Rating.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35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104" y="2948107"/>
            <a:ext cx="10034349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(EDA) in Python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2104" y="3796665"/>
            <a:ext cx="1334619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 data preparation, cleaning, and feature engineering were performed in Python before loading the data into PostgreSQL for structured analysis.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2104" y="4296489"/>
            <a:ext cx="183475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42104" y="4585454"/>
            <a:ext cx="658129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642104" y="4722852"/>
            <a:ext cx="2293501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2104" y="5119449"/>
            <a:ext cx="658129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values in the Review Rating column using the median rating per product category.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406878" y="4296489"/>
            <a:ext cx="183475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06878" y="4585454"/>
            <a:ext cx="6581418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7406878" y="4722852"/>
            <a:ext cx="2293501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Standardization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406878" y="5119449"/>
            <a:ext cx="6581418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 case for better readability and documentation.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42104" y="6027420"/>
            <a:ext cx="183475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42104" y="6316385"/>
            <a:ext cx="658129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5" name="Text 12"/>
          <p:cNvSpPr/>
          <p:nvPr/>
        </p:nvSpPr>
        <p:spPr>
          <a:xfrm>
            <a:off x="642104" y="6453783"/>
            <a:ext cx="2389703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2104" y="6850380"/>
            <a:ext cx="658129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(binned ages) and 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columns.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406878" y="6027420"/>
            <a:ext cx="183475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7406878" y="6316385"/>
            <a:ext cx="6581418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7406878" y="6453783"/>
            <a:ext cx="2293501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Integration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7406878" y="6850380"/>
            <a:ext cx="6581418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Python script to PostgreSQL and loaded the cleaned DataFrame for SQL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867"/>
            <a:ext cx="9510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Comparison by Gender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32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of total revenue generated by male versus female customers shows a significant difference in spending.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69826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$157.9K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866418" y="4401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 Revenue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82766"/>
            <a:ext cx="2980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 generated by male customers.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057888" y="3369826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$75.2K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130516" y="4401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Female Revenue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057888" y="4982766"/>
            <a:ext cx="2980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 generated by female customers.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256478"/>
            <a:ext cx="6244709" cy="3496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601861"/>
            <a:ext cx="10285571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 and Loyalty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3429" y="1719739"/>
            <a:ext cx="13103543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were segmented based on purchase history, revealing a high proportion of loyal buyers.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8227" y="2314099"/>
            <a:ext cx="2162056" cy="12568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85843" y="290655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338405" y="2532221"/>
            <a:ext cx="142517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5338405" y="3003828"/>
            <a:ext cx="142517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174813" y="3582948"/>
            <a:ext cx="8637627" cy="15240"/>
          </a:xfrm>
          <a:prstGeom prst="roundRect">
            <a:avLst>
              <a:gd name="adj" fmla="val 601182"/>
            </a:avLst>
          </a:prstGeom>
          <a:solidFill>
            <a:srgbClr val="DDD3BA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39" y="3625453"/>
            <a:ext cx="4324112" cy="125682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85843" y="4062174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419374" y="3843576"/>
            <a:ext cx="1494234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6419374" y="4315182"/>
            <a:ext cx="149423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6255782" y="4894302"/>
            <a:ext cx="7556659" cy="15240"/>
          </a:xfrm>
          <a:prstGeom prst="roundRect">
            <a:avLst>
              <a:gd name="adj" fmla="val 601182"/>
            </a:avLst>
          </a:prstGeom>
          <a:solidFill>
            <a:srgbClr val="DDD3BA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71" y="4936808"/>
            <a:ext cx="6486168" cy="125682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85843" y="5373529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00461" y="5154930"/>
            <a:ext cx="160520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500461" y="5626537"/>
            <a:ext cx="1605201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1090613" y="6684407"/>
            <a:ext cx="12776359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buyers (customers with &gt;5 purchases) are significantly more likely to subscribe: 958 subscribers vs. 2,518 non-subscribers.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63429" y="6439019"/>
            <a:ext cx="30480" cy="1188720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498" y="437555"/>
            <a:ext cx="7749540" cy="496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 and Preferences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6498" y="1252418"/>
            <a:ext cx="13517404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top-rated products and those most frequently purchased with a discount.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56498" y="1844635"/>
            <a:ext cx="255460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56498" y="2251948"/>
            <a:ext cx="656474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Gloves: 3.86 Avg. Rating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56498" y="2561987"/>
            <a:ext cx="656474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Sandals: 3.84 Avg. Rating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56498" y="2872026"/>
            <a:ext cx="656474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Boots: 3.82 Avg. Rating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56498" y="3182064"/>
            <a:ext cx="656474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Hat: 3.80 Avg. Rating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56498" y="3492103"/>
            <a:ext cx="656474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Skirt: 3.78 Avg. Rating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516773" y="1844635"/>
            <a:ext cx="372498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Discount-Dependent Products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16773" y="2251948"/>
            <a:ext cx="656474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Products with the highest percentage of discounted purchases: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7516773" y="2764631"/>
            <a:ext cx="6057424" cy="198715"/>
          </a:xfrm>
          <a:prstGeom prst="roundRect">
            <a:avLst>
              <a:gd name="adj" fmla="val 3361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516773" y="2764631"/>
            <a:ext cx="3028712" cy="198715"/>
          </a:xfrm>
          <a:prstGeom prst="roundRect">
            <a:avLst>
              <a:gd name="adj" fmla="val 33610"/>
            </a:avLst>
          </a:prstGeom>
          <a:solidFill>
            <a:srgbClr val="B88E23"/>
          </a:solidFill>
          <a:ln/>
        </p:spPr>
      </p:sp>
      <p:sp>
        <p:nvSpPr>
          <p:cNvPr id="14" name="Text 12"/>
          <p:cNvSpPr/>
          <p:nvPr/>
        </p:nvSpPr>
        <p:spPr>
          <a:xfrm>
            <a:off x="13693378" y="2764631"/>
            <a:ext cx="388144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50%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16773" y="3161943"/>
            <a:ext cx="656474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7516773" y="3813810"/>
            <a:ext cx="5767745" cy="198715"/>
          </a:xfrm>
          <a:prstGeom prst="roundRect">
            <a:avLst>
              <a:gd name="adj" fmla="val 3361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516773" y="3813810"/>
            <a:ext cx="2864168" cy="198715"/>
          </a:xfrm>
          <a:prstGeom prst="roundRect">
            <a:avLst>
              <a:gd name="adj" fmla="val 33610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13403699" y="3813810"/>
            <a:ext cx="677823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49.66%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16773" y="4211122"/>
            <a:ext cx="656474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7516773" y="4862989"/>
            <a:ext cx="5783223" cy="198715"/>
          </a:xfrm>
          <a:prstGeom prst="roundRect">
            <a:avLst>
              <a:gd name="adj" fmla="val 3361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516773" y="4862989"/>
            <a:ext cx="2837736" cy="198715"/>
          </a:xfrm>
          <a:prstGeom prst="roundRect">
            <a:avLst>
              <a:gd name="adj" fmla="val 33610"/>
            </a:avLst>
          </a:prstGeom>
          <a:solidFill>
            <a:srgbClr val="B88E23"/>
          </a:solidFill>
          <a:ln/>
        </p:spPr>
      </p:sp>
      <p:sp>
        <p:nvSpPr>
          <p:cNvPr id="22" name="Text 20"/>
          <p:cNvSpPr/>
          <p:nvPr/>
        </p:nvSpPr>
        <p:spPr>
          <a:xfrm>
            <a:off x="13419177" y="4862989"/>
            <a:ext cx="662345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49.07%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16773" y="5260300"/>
            <a:ext cx="656474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7516773" y="5912168"/>
            <a:ext cx="5834420" cy="198715"/>
          </a:xfrm>
          <a:prstGeom prst="roundRect">
            <a:avLst>
              <a:gd name="adj" fmla="val 3361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516773" y="5912168"/>
            <a:ext cx="2810351" cy="198715"/>
          </a:xfrm>
          <a:prstGeom prst="roundRect">
            <a:avLst>
              <a:gd name="adj" fmla="val 33610"/>
            </a:avLst>
          </a:prstGeom>
          <a:solidFill>
            <a:srgbClr val="B88E23"/>
          </a:solidFill>
          <a:ln/>
        </p:spPr>
      </p:sp>
      <p:sp>
        <p:nvSpPr>
          <p:cNvPr id="26" name="Text 24"/>
          <p:cNvSpPr/>
          <p:nvPr/>
        </p:nvSpPr>
        <p:spPr>
          <a:xfrm>
            <a:off x="13470374" y="5912168"/>
            <a:ext cx="611148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48.17%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516773" y="6309479"/>
            <a:ext cx="656474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7516773" y="6961346"/>
            <a:ext cx="5833110" cy="198715"/>
          </a:xfrm>
          <a:prstGeom prst="roundRect">
            <a:avLst>
              <a:gd name="adj" fmla="val 3361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516773" y="6961346"/>
            <a:ext cx="2763083" cy="198715"/>
          </a:xfrm>
          <a:prstGeom prst="roundRect">
            <a:avLst>
              <a:gd name="adj" fmla="val 33610"/>
            </a:avLst>
          </a:prstGeom>
          <a:solidFill>
            <a:srgbClr val="B88E23"/>
          </a:solidFill>
          <a:ln/>
        </p:spPr>
      </p:sp>
      <p:sp>
        <p:nvSpPr>
          <p:cNvPr id="30" name="Text 28"/>
          <p:cNvSpPr/>
          <p:nvPr/>
        </p:nvSpPr>
        <p:spPr>
          <a:xfrm>
            <a:off x="13469064" y="6961346"/>
            <a:ext cx="612458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47.37%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516773" y="7358658"/>
            <a:ext cx="656474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724" y="806529"/>
            <a:ext cx="7844552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and Shipping Insights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49724" y="2245162"/>
            <a:ext cx="7844552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Comparing average spend and revenue between subscribers and non-subscribers, and across shipping types.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9724" y="3326368"/>
            <a:ext cx="3829407" cy="2261711"/>
          </a:xfrm>
          <a:prstGeom prst="roundRect">
            <a:avLst>
              <a:gd name="adj" fmla="val 4852"/>
            </a:avLst>
          </a:prstGeom>
          <a:solidFill>
            <a:srgbClr val="FFFDFA"/>
          </a:solidFill>
          <a:ln/>
        </p:spPr>
      </p:sp>
      <p:sp>
        <p:nvSpPr>
          <p:cNvPr id="6" name="Shape 3"/>
          <p:cNvSpPr/>
          <p:nvPr/>
        </p:nvSpPr>
        <p:spPr>
          <a:xfrm>
            <a:off x="649724" y="3303508"/>
            <a:ext cx="3829407" cy="91440"/>
          </a:xfrm>
          <a:prstGeom prst="roundRect">
            <a:avLst>
              <a:gd name="adj" fmla="val 85277"/>
            </a:avLst>
          </a:prstGeom>
          <a:solidFill>
            <a:srgbClr val="B88E23"/>
          </a:solidFill>
          <a:ln/>
        </p:spPr>
      </p:sp>
      <p:sp>
        <p:nvSpPr>
          <p:cNvPr id="7" name="Shape 4"/>
          <p:cNvSpPr/>
          <p:nvPr/>
        </p:nvSpPr>
        <p:spPr>
          <a:xfrm>
            <a:off x="2285881" y="3047881"/>
            <a:ext cx="556974" cy="556974"/>
          </a:xfrm>
          <a:prstGeom prst="roundRect">
            <a:avLst>
              <a:gd name="adj" fmla="val 164173"/>
            </a:avLst>
          </a:prstGeom>
          <a:solidFill>
            <a:srgbClr val="B88E2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2926" y="3214926"/>
            <a:ext cx="222766" cy="2227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58203" y="3790474"/>
            <a:ext cx="277606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 Users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58203" y="4191833"/>
            <a:ext cx="3412450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 is higher for Express Shipping ($60.48) compared to Standard ($58.46).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4664750" y="3326368"/>
            <a:ext cx="3829526" cy="2261711"/>
          </a:xfrm>
          <a:prstGeom prst="roundRect">
            <a:avLst>
              <a:gd name="adj" fmla="val 4852"/>
            </a:avLst>
          </a:prstGeom>
          <a:solidFill>
            <a:srgbClr val="FFFDFA"/>
          </a:solidFill>
          <a:ln/>
        </p:spPr>
      </p:sp>
      <p:sp>
        <p:nvSpPr>
          <p:cNvPr id="12" name="Shape 8"/>
          <p:cNvSpPr/>
          <p:nvPr/>
        </p:nvSpPr>
        <p:spPr>
          <a:xfrm>
            <a:off x="4664750" y="3303508"/>
            <a:ext cx="3829526" cy="91440"/>
          </a:xfrm>
          <a:prstGeom prst="roundRect">
            <a:avLst>
              <a:gd name="adj" fmla="val 85277"/>
            </a:avLst>
          </a:prstGeom>
          <a:solidFill>
            <a:srgbClr val="B88E23"/>
          </a:solidFill>
          <a:ln/>
        </p:spPr>
      </p:sp>
      <p:sp>
        <p:nvSpPr>
          <p:cNvPr id="13" name="Shape 9"/>
          <p:cNvSpPr/>
          <p:nvPr/>
        </p:nvSpPr>
        <p:spPr>
          <a:xfrm>
            <a:off x="6301026" y="3047881"/>
            <a:ext cx="556974" cy="556974"/>
          </a:xfrm>
          <a:prstGeom prst="roundRect">
            <a:avLst>
              <a:gd name="adj" fmla="val 164173"/>
            </a:avLst>
          </a:prstGeom>
          <a:solidFill>
            <a:srgbClr val="B88E23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8070" y="3214926"/>
            <a:ext cx="222766" cy="22276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73228" y="3790474"/>
            <a:ext cx="232064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4873228" y="4191833"/>
            <a:ext cx="3412569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 higher total revenue ($170.4K) and slightly higher average spend ($59.87) than Subscribers ($62.6K revenue, $59.49 spend).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49724" y="6052185"/>
            <a:ext cx="7844552" cy="1370886"/>
          </a:xfrm>
          <a:prstGeom prst="roundRect">
            <a:avLst>
              <a:gd name="adj" fmla="val 8004"/>
            </a:avLst>
          </a:prstGeom>
          <a:solidFill>
            <a:srgbClr val="FFFDFA"/>
          </a:solidFill>
          <a:ln/>
        </p:spPr>
      </p:sp>
      <p:sp>
        <p:nvSpPr>
          <p:cNvPr id="18" name="Shape 13"/>
          <p:cNvSpPr/>
          <p:nvPr/>
        </p:nvSpPr>
        <p:spPr>
          <a:xfrm>
            <a:off x="649724" y="6029325"/>
            <a:ext cx="7844552" cy="91440"/>
          </a:xfrm>
          <a:prstGeom prst="roundRect">
            <a:avLst>
              <a:gd name="adj" fmla="val 85277"/>
            </a:avLst>
          </a:prstGeom>
          <a:solidFill>
            <a:srgbClr val="B88E23"/>
          </a:solidFill>
          <a:ln/>
        </p:spPr>
      </p:sp>
      <p:sp>
        <p:nvSpPr>
          <p:cNvPr id="19" name="Shape 14"/>
          <p:cNvSpPr/>
          <p:nvPr/>
        </p:nvSpPr>
        <p:spPr>
          <a:xfrm>
            <a:off x="4293513" y="5773698"/>
            <a:ext cx="556974" cy="556974"/>
          </a:xfrm>
          <a:prstGeom prst="roundRect">
            <a:avLst>
              <a:gd name="adj" fmla="val 164173"/>
            </a:avLst>
          </a:prstGeom>
          <a:solidFill>
            <a:srgbClr val="B88E2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0558" y="5940743"/>
            <a:ext cx="222766" cy="22276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58203" y="6516291"/>
            <a:ext cx="367712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858203" y="6917650"/>
            <a:ext cx="7427595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 used discounts but still spent above the average purchase amount.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604"/>
            <a:ext cx="9120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Across Categories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80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the three most purchased items within the Accessories, Clothing, Footwear, and Outerwear categories.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06065"/>
            <a:ext cx="13042821" cy="4397931"/>
          </a:xfrm>
          <a:prstGeom prst="roundRect">
            <a:avLst>
              <a:gd name="adj" fmla="val 216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813685"/>
            <a:ext cx="6513790" cy="2191345"/>
          </a:xfrm>
          <a:prstGeom prst="roundRect">
            <a:avLst>
              <a:gd name="adj" fmla="val 4347"/>
            </a:avLst>
          </a:prstGeom>
          <a:solidFill>
            <a:srgbClr val="F7EDD4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040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3530918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 (171 orders)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3973116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Sunglasses (161 orders)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4415314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Belt (161 orders)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315200" y="2813685"/>
            <a:ext cx="6513790" cy="2191345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1" name="Shape 9"/>
          <p:cNvSpPr/>
          <p:nvPr/>
        </p:nvSpPr>
        <p:spPr>
          <a:xfrm>
            <a:off x="7315200" y="2813685"/>
            <a:ext cx="30480" cy="2191345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2" name="Text 10"/>
          <p:cNvSpPr/>
          <p:nvPr/>
        </p:nvSpPr>
        <p:spPr>
          <a:xfrm>
            <a:off x="7882176" y="3040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Clothing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882176" y="3530918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 (171 orders)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882176" y="3973116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 (171 orders)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82176" y="4415314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Shirt (169 orders)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031712" y="3625810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3397" y="3767495"/>
            <a:ext cx="283488" cy="283488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801410" y="5005030"/>
            <a:ext cx="6513790" cy="2191345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9" name="Shape 16"/>
          <p:cNvSpPr/>
          <p:nvPr/>
        </p:nvSpPr>
        <p:spPr>
          <a:xfrm>
            <a:off x="801410" y="5005030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20" name="Text 17"/>
          <p:cNvSpPr/>
          <p:nvPr/>
        </p:nvSpPr>
        <p:spPr>
          <a:xfrm>
            <a:off x="1028224" y="5231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Footwear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028224" y="5722263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 (160 orders)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028224" y="6164461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Shoes (150 orders)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28224" y="6606659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(145 orders)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7315200" y="5005030"/>
            <a:ext cx="6513790" cy="2191345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25" name="Shape 22"/>
          <p:cNvSpPr/>
          <p:nvPr/>
        </p:nvSpPr>
        <p:spPr>
          <a:xfrm>
            <a:off x="7315200" y="5005030"/>
            <a:ext cx="30480" cy="2191345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26" name="Shape 23"/>
          <p:cNvSpPr/>
          <p:nvPr/>
        </p:nvSpPr>
        <p:spPr>
          <a:xfrm>
            <a:off x="7315200" y="5005030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27" name="Text 24"/>
          <p:cNvSpPr/>
          <p:nvPr/>
        </p:nvSpPr>
        <p:spPr>
          <a:xfrm>
            <a:off x="7882176" y="5231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28" name="Text 25"/>
          <p:cNvSpPr/>
          <p:nvPr/>
        </p:nvSpPr>
        <p:spPr>
          <a:xfrm>
            <a:off x="7882176" y="5722263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 (163 orders)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7882176" y="6164461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(161 orders)</a:t>
            </a:r>
            <a:endParaRPr lang="en-US" sz="1750" dirty="0"/>
          </a:p>
        </p:txBody>
      </p:sp>
      <p:sp>
        <p:nvSpPr>
          <p:cNvPr id="30" name="Shape 27"/>
          <p:cNvSpPr/>
          <p:nvPr/>
        </p:nvSpPr>
        <p:spPr>
          <a:xfrm>
            <a:off x="7031712" y="5817156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5958840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798"/>
            <a:ext cx="106546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Contribution by Age Group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1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which age segments contribute the most to total revenue.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39258"/>
            <a:ext cx="13042821" cy="4113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9983" y="4187543"/>
            <a:ext cx="2284446" cy="352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Young Adult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39983" y="4640592"/>
            <a:ext cx="2284446" cy="564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$62,143 — highest contribution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662725" y="4187543"/>
            <a:ext cx="2284446" cy="352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Middle-aged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662725" y="4640592"/>
            <a:ext cx="2284446" cy="564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$59,197 — close second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697680" y="4187543"/>
            <a:ext cx="2284446" cy="352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Adult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697680" y="4640592"/>
            <a:ext cx="2284446" cy="564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$55,978 — moderate share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0782800" y="4187543"/>
            <a:ext cx="2284446" cy="352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Senior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0782800" y="4640592"/>
            <a:ext cx="2284446" cy="564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$55,763 — slightly lower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93790" y="70079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group generates the highest revenue, followed closely by the Middle-aged segment.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2025-11-01T08:57:24Z</dcterms:created>
  <dcterms:modified xsi:type="dcterms:W3CDTF">2025-11-01T08:57:24Z</dcterms:modified>
</cp:coreProperties>
</file>